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16"/>
  </p:notesMasterIdLst>
  <p:sldIdLst>
    <p:sldId id="281" r:id="rId2"/>
    <p:sldId id="333" r:id="rId3"/>
    <p:sldId id="334" r:id="rId4"/>
    <p:sldId id="327" r:id="rId5"/>
    <p:sldId id="337" r:id="rId6"/>
    <p:sldId id="325" r:id="rId7"/>
    <p:sldId id="332" r:id="rId8"/>
    <p:sldId id="338" r:id="rId9"/>
    <p:sldId id="339" r:id="rId10"/>
    <p:sldId id="341" r:id="rId11"/>
    <p:sldId id="340" r:id="rId12"/>
    <p:sldId id="330" r:id="rId13"/>
    <p:sldId id="326" r:id="rId14"/>
    <p:sldId id="329" r:id="rId15"/>
  </p:sldIdLst>
  <p:sldSz cx="9144000" cy="6858000" type="screen4x3"/>
  <p:notesSz cx="6889750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E69FF9-1C97-4616-B138-8BCCDE9E052D}">
          <p14:sldIdLst>
            <p14:sldId id="281"/>
            <p14:sldId id="333"/>
            <p14:sldId id="334"/>
            <p14:sldId id="327"/>
            <p14:sldId id="337"/>
            <p14:sldId id="325"/>
            <p14:sldId id="332"/>
            <p14:sldId id="338"/>
            <p14:sldId id="339"/>
            <p14:sldId id="341"/>
            <p14:sldId id="340"/>
            <p14:sldId id="330"/>
            <p14:sldId id="326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66275" autoAdjust="0"/>
  </p:normalViewPr>
  <p:slideViewPr>
    <p:cSldViewPr>
      <p:cViewPr varScale="1">
        <p:scale>
          <a:sx n="75" d="100"/>
          <a:sy n="75" d="100"/>
        </p:scale>
        <p:origin x="24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17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A3E86B23-D62E-405A-BB33-6557ABA05EB5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10150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4"/>
            <a:ext cx="2985558" cy="50109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C4363DCB-8714-4065-B43B-7C43087050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35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301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600" dirty="0"/>
              <a:t>-Can’t present as it is</a:t>
            </a:r>
          </a:p>
          <a:p>
            <a:r>
              <a:rPr lang="en-US" altLang="ja-JP" sz="1600" dirty="0"/>
              <a:t>-Need to present in a meaningful any.</a:t>
            </a:r>
          </a:p>
          <a:p>
            <a:r>
              <a:rPr lang="en-US" altLang="ja-JP" sz="1600" dirty="0"/>
              <a:t>-First of all, it has to be feasible, reduce effort.</a:t>
            </a:r>
          </a:p>
          <a:p>
            <a:r>
              <a:rPr lang="en-US" altLang="ja-JP" sz="1600" dirty="0"/>
              <a:t>-Consider </a:t>
            </a:r>
            <a:r>
              <a:rPr lang="en-US" altLang="ja-JP" sz="1600"/>
              <a:t>the opportunities </a:t>
            </a:r>
            <a:r>
              <a:rPr lang="en-US" altLang="ja-JP" sz="1600" dirty="0"/>
              <a:t>that are nearby.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611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7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7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865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4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3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51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63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3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384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600" dirty="0"/>
              <a:t>So, in the system that we are building, we would first have users&lt;Read Text&gt;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53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600" dirty="0"/>
              <a:t>Nature, Social,  Physical, Intellectual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63DCB-8714-4065-B43B-7C430870500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6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E08A-F30A-A44D-A116-7296B3D51FC4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E242-5D3B-DD4E-8CF5-C0D6B8C8BD0E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3790-A265-4A41-820D-D9ABE497C6D3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7CA3A-D2F8-9C4C-AE3F-270CE5E2A800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7683" y="106717"/>
            <a:ext cx="57856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A17A-9029-5B41-B73F-B30E1BCDF1D4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77668-84B8-F84B-A0BC-EC74501A9717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68A7-EBCD-9D47-B442-AC6A64B02FB9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2E4-1C09-AD42-BCFB-BFED956F8B34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DD51-F9A8-A04A-A935-CF55B0336968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6909A-CFCA-AD42-B7CD-CB599031C40B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4998-939C-FE40-8D09-4403F940445D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A2FE9BC-07BE-F947-BAB5-FA0F14F7B044}" type="datetime1">
              <a:rPr lang="ja-JP" altLang="en-US" smtClean="0"/>
              <a:t>2019/9/21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427683" y="106717"/>
            <a:ext cx="578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hyperlink" Target="https://pixabay.com/es/icono-de-pc-apret%C3%B3n-de-manos-negocio-2384752/" TargetMode="External"/><Relationship Id="rId1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en.wikipedia.org/wiki/File:OOjs_UI_icon_listBullet-ltr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omenonwaves.org/en/page/3037/twitter-logo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jpe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hyperlink" Target="https://commons.wikimedia.org/wiki/File:Open_street_map_central_Tirana.svg" TargetMode="External"/><Relationship Id="rId9" Type="http://schemas.openxmlformats.org/officeDocument/2006/relationships/hyperlink" Target="https://commons.wikimedia.org/wiki/File:Checklist_Noun_project_5166.svg" TargetMode="External"/><Relationship Id="rId14" Type="http://schemas.openxmlformats.org/officeDocument/2006/relationships/hyperlink" Target="http://game-icons.net/lorc/originals/locked-chest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78D684B-992C-4F04-9289-47B56F330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5562600"/>
            <a:ext cx="8382000" cy="1828800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ja-JP" b="1" baseline="30000" dirty="0">
                <a:solidFill>
                  <a:schemeClr val="tx1"/>
                </a:solidFill>
                <a:latin typeface="Arial Black (Headings)"/>
              </a:rPr>
              <a:t>1 </a:t>
            </a:r>
            <a:r>
              <a:rPr lang="en-US" altLang="ja-JP" b="1" dirty="0">
                <a:solidFill>
                  <a:schemeClr val="tx1"/>
                </a:solidFill>
                <a:latin typeface="Arial Black (Headings)"/>
              </a:rPr>
              <a:t>KYOTO INSTITUTE OF TECHNOLOGY, JAPAN</a:t>
            </a:r>
          </a:p>
          <a:p>
            <a:pPr marL="342900" indent="-342900"/>
            <a:r>
              <a:rPr lang="en-US" altLang="ja-JP" b="1" baseline="30000" dirty="0">
                <a:solidFill>
                  <a:schemeClr val="tx1"/>
                </a:solidFill>
                <a:latin typeface="Arial Black (Headings)"/>
              </a:rPr>
              <a:t>2 </a:t>
            </a:r>
            <a:r>
              <a:rPr lang="en-US" altLang="ja-JP" b="1" dirty="0">
                <a:solidFill>
                  <a:schemeClr val="tx1"/>
                </a:solidFill>
                <a:latin typeface="Arial Black (Headings)"/>
              </a:rPr>
              <a:t>KYOTO SANGYO UNIVERSITY, JAPAN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540618-470E-4BAB-B7FC-6AEE0B76D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219200"/>
            <a:ext cx="8572500" cy="2438400"/>
          </a:xfrm>
        </p:spPr>
        <p:txBody>
          <a:bodyPr/>
          <a:lstStyle/>
          <a:p>
            <a:r>
              <a:rPr lang="en-US" sz="3200" dirty="0"/>
              <a:t>Utilizing Collaborative Filtering to Recommend Opportunities for Positive Affect in daily life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4BD9BB00-2532-4CC2-9119-FCEA8087BFE8}"/>
              </a:ext>
            </a:extLst>
          </p:cNvPr>
          <p:cNvSpPr txBox="1">
            <a:spLocks/>
          </p:cNvSpPr>
          <p:nvPr/>
        </p:nvSpPr>
        <p:spPr>
          <a:xfrm>
            <a:off x="239486" y="4343400"/>
            <a:ext cx="9477179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ja-JP" sz="2200" b="1" dirty="0">
                <a:solidFill>
                  <a:srgbClr val="C00000"/>
                </a:solidFill>
              </a:rPr>
              <a:t>PANOTE SIRIARAYA</a:t>
            </a:r>
            <a:r>
              <a:rPr lang="en-US" altLang="ja-JP" sz="2200" b="1" baseline="30000" dirty="0">
                <a:solidFill>
                  <a:srgbClr val="C00000"/>
                </a:solidFill>
              </a:rPr>
              <a:t>1 </a:t>
            </a:r>
            <a:r>
              <a:rPr lang="en-US" altLang="ja-JP" sz="2200" b="1" dirty="0">
                <a:solidFill>
                  <a:srgbClr val="C00000"/>
                </a:solidFill>
              </a:rPr>
              <a:t>, KENTA SUZUKI</a:t>
            </a:r>
            <a:r>
              <a:rPr lang="en-US" altLang="ja-JP" sz="2200" b="1" baseline="30000" dirty="0">
                <a:solidFill>
                  <a:srgbClr val="C00000"/>
                </a:solidFill>
              </a:rPr>
              <a:t>2</a:t>
            </a:r>
          </a:p>
          <a:p>
            <a:pPr marL="342900" indent="-342900"/>
            <a:r>
              <a:rPr lang="en-US" altLang="ja-JP" sz="2200" b="1" dirty="0">
                <a:solidFill>
                  <a:srgbClr val="C00000"/>
                </a:solidFill>
              </a:rPr>
              <a:t>SHINSUKE NAKAJIMA</a:t>
            </a:r>
            <a:r>
              <a:rPr lang="en-US" altLang="ja-JP" sz="2200" b="1" baseline="30000" dirty="0">
                <a:solidFill>
                  <a:srgbClr val="C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0701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9D1E4B0-25C3-4FC6-80F5-52D8229CC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21053" y="1048669"/>
            <a:ext cx="1812296" cy="1162330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CEA8575C-DCFE-41A2-A665-43CAB6BF85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91494" y="2424315"/>
            <a:ext cx="1118890" cy="1118890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77165-B13F-4883-B1E9-5DF5A76174FA}"/>
              </a:ext>
            </a:extLst>
          </p:cNvPr>
          <p:cNvSpPr txBox="1">
            <a:spLocks/>
          </p:cNvSpPr>
          <p:nvPr/>
        </p:nvSpPr>
        <p:spPr>
          <a:xfrm>
            <a:off x="162378" y="127811"/>
            <a:ext cx="9065858" cy="719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FIND NEARBY OPPORTUNITES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71135-34E4-44DD-8825-CAD951075AFB}"/>
              </a:ext>
            </a:extLst>
          </p:cNvPr>
          <p:cNvSpPr/>
          <p:nvPr/>
        </p:nvSpPr>
        <p:spPr>
          <a:xfrm>
            <a:off x="184149" y="1059216"/>
            <a:ext cx="88220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98C4A-B9DA-4DF2-B6D6-848DC86C5A45}"/>
              </a:ext>
            </a:extLst>
          </p:cNvPr>
          <p:cNvGrpSpPr/>
          <p:nvPr/>
        </p:nvGrpSpPr>
        <p:grpSpPr>
          <a:xfrm>
            <a:off x="228600" y="2659200"/>
            <a:ext cx="8488363" cy="2357014"/>
            <a:chOff x="424424" y="2400080"/>
            <a:chExt cx="8488363" cy="23570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02C60EB-27EF-46ED-AAA1-A3093AF33600}"/>
                </a:ext>
              </a:extLst>
            </p:cNvPr>
            <p:cNvSpPr/>
            <p:nvPr/>
          </p:nvSpPr>
          <p:spPr>
            <a:xfrm>
              <a:off x="424424" y="3593151"/>
              <a:ext cx="3895040" cy="719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Averaged Word2Vec vector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D7D4CE8-25EF-4AC4-A57F-26F7252881A1}"/>
                </a:ext>
              </a:extLst>
            </p:cNvPr>
            <p:cNvSpPr/>
            <p:nvPr/>
          </p:nvSpPr>
          <p:spPr>
            <a:xfrm>
              <a:off x="5017747" y="3593151"/>
              <a:ext cx="389504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Averaged Word2Vec vector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26CD4B-C456-41E9-AC6F-02293F8A1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381" t="15893" r="75118" b="70829"/>
            <a:stretch/>
          </p:blipFill>
          <p:spPr>
            <a:xfrm>
              <a:off x="1015248" y="2400080"/>
              <a:ext cx="937928" cy="7095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F6311-2F5C-40DC-9A75-CE29A6E2D6D3}"/>
                </a:ext>
              </a:extLst>
            </p:cNvPr>
            <p:cNvSpPr txBox="1"/>
            <p:nvPr/>
          </p:nvSpPr>
          <p:spPr>
            <a:xfrm>
              <a:off x="4462572" y="3669351"/>
              <a:ext cx="541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D69C6D-27CB-48A9-B876-F6CCBB451159}"/>
                </a:ext>
              </a:extLst>
            </p:cNvPr>
            <p:cNvSpPr txBox="1"/>
            <p:nvPr/>
          </p:nvSpPr>
          <p:spPr>
            <a:xfrm>
              <a:off x="3323554" y="4356984"/>
              <a:ext cx="3641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Pearson Correlation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7B97285-DEE3-4F85-8FE1-4979CCAE0ADC}"/>
              </a:ext>
            </a:extLst>
          </p:cNvPr>
          <p:cNvSpPr/>
          <p:nvPr/>
        </p:nvSpPr>
        <p:spPr>
          <a:xfrm>
            <a:off x="4906610" y="3433605"/>
            <a:ext cx="3397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Top 50 Scored Positive Affect Keywords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29F4CE-6673-4C26-8BD2-946BC71BE29D}"/>
              </a:ext>
            </a:extLst>
          </p:cNvPr>
          <p:cNvSpPr txBox="1"/>
          <p:nvPr/>
        </p:nvSpPr>
        <p:spPr>
          <a:xfrm>
            <a:off x="580083" y="3292191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Open Street Map</a:t>
            </a:r>
          </a:p>
          <a:p>
            <a:pPr algn="ctr"/>
            <a:r>
              <a:rPr lang="en-US" sz="1400" dirty="0"/>
              <a:t>Tags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B03BEF5-27C7-4122-A026-98F529DD63C8}"/>
              </a:ext>
            </a:extLst>
          </p:cNvPr>
          <p:cNvCxnSpPr>
            <a:cxnSpLocks/>
          </p:cNvCxnSpPr>
          <p:nvPr/>
        </p:nvCxnSpPr>
        <p:spPr>
          <a:xfrm>
            <a:off x="4374678" y="1727503"/>
            <a:ext cx="1948305" cy="903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090CED7-A81A-4636-B9B9-CE27BE6BCBC4}"/>
              </a:ext>
            </a:extLst>
          </p:cNvPr>
          <p:cNvSpPr/>
          <p:nvPr/>
        </p:nvSpPr>
        <p:spPr>
          <a:xfrm>
            <a:off x="2237215" y="3293698"/>
            <a:ext cx="169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Geo-tagged tweets</a:t>
            </a:r>
          </a:p>
          <a:p>
            <a:pPr algn="ctr"/>
            <a:r>
              <a:rPr lang="en-US" sz="1400" dirty="0"/>
              <a:t>Keywords </a:t>
            </a:r>
          </a:p>
        </p:txBody>
      </p:sp>
      <p:pic>
        <p:nvPicPr>
          <p:cNvPr id="88" name="Picture 87" descr="A close up of a logo&#10;&#10;Description automatically generated">
            <a:extLst>
              <a:ext uri="{FF2B5EF4-FFF2-40B4-BE49-F238E27FC236}">
                <a16:creationId xmlns:a16="http://schemas.microsoft.com/office/drawing/2014/main" id="{5547C991-AEE5-44C4-BC87-572E1D2C76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269047" y="2704741"/>
            <a:ext cx="682601" cy="711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C0C214-E7E4-4247-BFF8-B5F32CF56032}"/>
              </a:ext>
            </a:extLst>
          </p:cNvPr>
          <p:cNvSpPr txBox="1"/>
          <p:nvPr/>
        </p:nvSpPr>
        <p:spPr>
          <a:xfrm>
            <a:off x="1998294" y="2721440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7ECEC1B-F3FA-4912-A922-7032B08B2E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48" y="1487309"/>
            <a:ext cx="251930" cy="308539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3D978A-D85D-4721-B2BB-2C9A1D63C6B5}"/>
              </a:ext>
            </a:extLst>
          </p:cNvPr>
          <p:cNvCxnSpPr>
            <a:cxnSpLocks/>
            <a:stCxn id="14" idx="3"/>
            <a:endCxn id="2" idx="0"/>
          </p:cNvCxnSpPr>
          <p:nvPr/>
        </p:nvCxnSpPr>
        <p:spPr>
          <a:xfrm flipH="1">
            <a:off x="2210852" y="1797057"/>
            <a:ext cx="1262707" cy="924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40CEEA4B-2163-4E08-8BB2-8E8BB4B6EC21}"/>
              </a:ext>
            </a:extLst>
          </p:cNvPr>
          <p:cNvSpPr/>
          <p:nvPr/>
        </p:nvSpPr>
        <p:spPr>
          <a:xfrm>
            <a:off x="3581400" y="1487309"/>
            <a:ext cx="212968" cy="240194"/>
          </a:xfrm>
          <a:prstGeom prst="flowChartMerg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Flowchart: Merge 41">
            <a:extLst>
              <a:ext uri="{FF2B5EF4-FFF2-40B4-BE49-F238E27FC236}">
                <a16:creationId xmlns:a16="http://schemas.microsoft.com/office/drawing/2014/main" id="{374F20CB-6AFF-42E2-9012-E00D6E88A86D}"/>
              </a:ext>
            </a:extLst>
          </p:cNvPr>
          <p:cNvSpPr/>
          <p:nvPr/>
        </p:nvSpPr>
        <p:spPr>
          <a:xfrm>
            <a:off x="4800126" y="1168175"/>
            <a:ext cx="212968" cy="240194"/>
          </a:xfrm>
          <a:prstGeom prst="flowChartMerg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Flowchart: Merge 42">
            <a:extLst>
              <a:ext uri="{FF2B5EF4-FFF2-40B4-BE49-F238E27FC236}">
                <a16:creationId xmlns:a16="http://schemas.microsoft.com/office/drawing/2014/main" id="{21CFDE2A-DACF-4206-B90E-493B3579A927}"/>
              </a:ext>
            </a:extLst>
          </p:cNvPr>
          <p:cNvSpPr/>
          <p:nvPr/>
        </p:nvSpPr>
        <p:spPr>
          <a:xfrm>
            <a:off x="3827029" y="1918785"/>
            <a:ext cx="212968" cy="240194"/>
          </a:xfrm>
          <a:prstGeom prst="flowChartMerg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C8E2D5-F5EA-4CFF-BF28-5149B3F96B05}"/>
              </a:ext>
            </a:extLst>
          </p:cNvPr>
          <p:cNvSpPr/>
          <p:nvPr/>
        </p:nvSpPr>
        <p:spPr>
          <a:xfrm>
            <a:off x="3382115" y="1267366"/>
            <a:ext cx="624420" cy="62057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F326F28-76D3-41B8-976D-3B5BDA7A8A96}"/>
              </a:ext>
            </a:extLst>
          </p:cNvPr>
          <p:cNvSpPr/>
          <p:nvPr/>
        </p:nvSpPr>
        <p:spPr>
          <a:xfrm>
            <a:off x="3610384" y="1705505"/>
            <a:ext cx="624420" cy="62057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9DEC21B-A1D9-48DC-9300-F5A504FB80D5}"/>
              </a:ext>
            </a:extLst>
          </p:cNvPr>
          <p:cNvSpPr/>
          <p:nvPr/>
        </p:nvSpPr>
        <p:spPr>
          <a:xfrm>
            <a:off x="4581621" y="990600"/>
            <a:ext cx="624420" cy="62057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52D500-F097-4A5F-A835-97CF6CC09ECC}"/>
              </a:ext>
            </a:extLst>
          </p:cNvPr>
          <p:cNvCxnSpPr>
            <a:cxnSpLocks/>
          </p:cNvCxnSpPr>
          <p:nvPr/>
        </p:nvCxnSpPr>
        <p:spPr>
          <a:xfrm flipH="1">
            <a:off x="3473559" y="5060816"/>
            <a:ext cx="740833" cy="537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3DDCFD-7AD4-486E-83CE-5530BD5A7066}"/>
              </a:ext>
            </a:extLst>
          </p:cNvPr>
          <p:cNvCxnSpPr>
            <a:cxnSpLocks/>
          </p:cNvCxnSpPr>
          <p:nvPr/>
        </p:nvCxnSpPr>
        <p:spPr>
          <a:xfrm>
            <a:off x="4537268" y="5016214"/>
            <a:ext cx="0" cy="527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7B3CE5-FF46-4120-BC5A-F3CD726682A3}"/>
              </a:ext>
            </a:extLst>
          </p:cNvPr>
          <p:cNvCxnSpPr>
            <a:cxnSpLocks/>
          </p:cNvCxnSpPr>
          <p:nvPr/>
        </p:nvCxnSpPr>
        <p:spPr>
          <a:xfrm>
            <a:off x="4800126" y="5038515"/>
            <a:ext cx="914874" cy="505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A907543-4925-41D7-9131-27499B2ECC3B}"/>
              </a:ext>
            </a:extLst>
          </p:cNvPr>
          <p:cNvSpPr txBox="1"/>
          <p:nvPr/>
        </p:nvSpPr>
        <p:spPr>
          <a:xfrm>
            <a:off x="3792706" y="6326104"/>
            <a:ext cx="1617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Playful Treasure </a:t>
            </a:r>
            <a:br>
              <a:rPr lang="en-US" sz="1400" b="1" dirty="0"/>
            </a:br>
            <a:r>
              <a:rPr lang="en-US" sz="1400" b="1" dirty="0"/>
              <a:t>hunt activity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1E3FDD5-0FFC-4B2B-917E-BF47E0296FAA}"/>
              </a:ext>
            </a:extLst>
          </p:cNvPr>
          <p:cNvSpPr txBox="1"/>
          <p:nvPr/>
        </p:nvSpPr>
        <p:spPr>
          <a:xfrm>
            <a:off x="5463810" y="6324600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Help a friend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717915-951E-4637-B0B8-C1EDBE713B9C}"/>
              </a:ext>
            </a:extLst>
          </p:cNvPr>
          <p:cNvSpPr txBox="1"/>
          <p:nvPr/>
        </p:nvSpPr>
        <p:spPr>
          <a:xfrm>
            <a:off x="2286000" y="6290036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List of</a:t>
            </a:r>
            <a:br>
              <a:rPr lang="en-US" sz="1400" b="1" dirty="0"/>
            </a:br>
            <a:r>
              <a:rPr lang="en-US" sz="1400" b="1" dirty="0"/>
              <a:t> Opportunities</a:t>
            </a:r>
          </a:p>
        </p:txBody>
      </p:sp>
      <p:pic>
        <p:nvPicPr>
          <p:cNvPr id="94" name="Picture 93" descr="A close up of a logo&#10;&#10;Description automatically generated">
            <a:extLst>
              <a:ext uri="{FF2B5EF4-FFF2-40B4-BE49-F238E27FC236}">
                <a16:creationId xmlns:a16="http://schemas.microsoft.com/office/drawing/2014/main" id="{C4FF170B-EB2B-4E2A-8D14-BFEA5B38E5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505814" y="5410200"/>
            <a:ext cx="1047386" cy="1047386"/>
          </a:xfrm>
          <a:prstGeom prst="rect">
            <a:avLst/>
          </a:prstGeom>
        </p:spPr>
      </p:pic>
      <p:pic>
        <p:nvPicPr>
          <p:cNvPr id="98" name="Picture 97" descr="A close up of a logo&#10;&#10;Description automatically generated">
            <a:extLst>
              <a:ext uri="{FF2B5EF4-FFF2-40B4-BE49-F238E27FC236}">
                <a16:creationId xmlns:a16="http://schemas.microsoft.com/office/drawing/2014/main" id="{FCCDDE93-F1A5-4A81-83E5-B20D0A7FB3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207172" y="5676217"/>
            <a:ext cx="669628" cy="669628"/>
          </a:xfrm>
          <a:prstGeom prst="rect">
            <a:avLst/>
          </a:prstGeom>
        </p:spPr>
      </p:pic>
      <p:pic>
        <p:nvPicPr>
          <p:cNvPr id="104" name="Picture 103" descr="A close up of a logo&#10;&#10;Description automatically generated">
            <a:extLst>
              <a:ext uri="{FF2B5EF4-FFF2-40B4-BE49-F238E27FC236}">
                <a16:creationId xmlns:a16="http://schemas.microsoft.com/office/drawing/2014/main" id="{1C7D999C-479B-43DB-BE07-440A1DA271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688616" y="5599078"/>
            <a:ext cx="669629" cy="66962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9EA73CB2-568A-4065-B2F5-8B4376906D21}"/>
              </a:ext>
            </a:extLst>
          </p:cNvPr>
          <p:cNvSpPr txBox="1"/>
          <p:nvPr/>
        </p:nvSpPr>
        <p:spPr>
          <a:xfrm>
            <a:off x="2564655" y="12348551"/>
            <a:ext cx="135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s://en.wikipedia.org/wiki/File:OOjs_UI_icon_listBullet-ltr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0027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77165-B13F-4883-B1E9-5DF5A76174FA}"/>
              </a:ext>
            </a:extLst>
          </p:cNvPr>
          <p:cNvSpPr txBox="1">
            <a:spLocks/>
          </p:cNvSpPr>
          <p:nvPr/>
        </p:nvSpPr>
        <p:spPr>
          <a:xfrm>
            <a:off x="2819400" y="2514600"/>
            <a:ext cx="8623300" cy="719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45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C2D-D6A4-4594-A2B2-A4742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1" y="302974"/>
            <a:ext cx="8623300" cy="719231"/>
          </a:xfrm>
        </p:spPr>
        <p:txBody>
          <a:bodyPr>
            <a:noAutofit/>
          </a:bodyPr>
          <a:lstStyle/>
          <a:p>
            <a:r>
              <a:rPr lang="en-US" sz="3200" b="1" dirty="0"/>
              <a:t>SOCIAL ANXIETY TREATMENT GAME</a:t>
            </a:r>
            <a:endParaRPr lang="en-US" sz="320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E695B-C60D-4010-AB8B-BE5007103956}"/>
              </a:ext>
            </a:extLst>
          </p:cNvPr>
          <p:cNvSpPr/>
          <p:nvPr/>
        </p:nvSpPr>
        <p:spPr>
          <a:xfrm>
            <a:off x="260350" y="918003"/>
            <a:ext cx="86995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Purpose: </a:t>
            </a:r>
            <a:r>
              <a:rPr lang="en-GB" dirty="0"/>
              <a:t>Treat Social Anxiety for game addicts</a:t>
            </a:r>
            <a:br>
              <a:rPr lang="en-GB" b="1" dirty="0"/>
            </a:br>
            <a:endParaRPr lang="en-GB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b="1" dirty="0"/>
              <a:t>Exposure Training: </a:t>
            </a:r>
            <a:r>
              <a:rPr lang="en-GB" dirty="0"/>
              <a:t> Let patients experience and get used to social situations </a:t>
            </a:r>
          </a:p>
          <a:p>
            <a:endParaRPr lang="en-GB" b="1" dirty="0"/>
          </a:p>
          <a:p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0FAD-3CBB-4DD5-AFE8-233743DD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491" y="4513573"/>
            <a:ext cx="3474828" cy="1779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45C7C-C0FD-4EA3-A522-FDC835C0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44" y="4525389"/>
            <a:ext cx="3474829" cy="1755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78FAE-E4E0-4523-BE9A-971217BE9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491" y="2445721"/>
            <a:ext cx="3515410" cy="1796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C83287-F1B6-4572-A060-849D74B1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22" y="2332878"/>
            <a:ext cx="3859398" cy="19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96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C2D-D6A4-4594-A2B2-A4742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41" y="579148"/>
            <a:ext cx="8623300" cy="719231"/>
          </a:xfrm>
        </p:spPr>
        <p:txBody>
          <a:bodyPr>
            <a:noAutofit/>
          </a:bodyPr>
          <a:lstStyle/>
          <a:p>
            <a:r>
              <a:rPr lang="en-US" sz="3200" b="1" dirty="0"/>
              <a:t>CONTEXTUALLY AWARE SOCIAL ANXIETY TREATMENT GAME</a:t>
            </a:r>
            <a:endParaRPr lang="en-US" sz="320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CF6EDC-4BAB-46DF-9F60-B814E2AB96A6}"/>
              </a:ext>
            </a:extLst>
          </p:cNvPr>
          <p:cNvGrpSpPr/>
          <p:nvPr/>
        </p:nvGrpSpPr>
        <p:grpSpPr>
          <a:xfrm>
            <a:off x="119355" y="1545691"/>
            <a:ext cx="9024645" cy="5227363"/>
            <a:chOff x="119426" y="1561853"/>
            <a:chExt cx="9024645" cy="52273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956BC41-129D-412B-8075-D762C197B61B}"/>
                </a:ext>
              </a:extLst>
            </p:cNvPr>
            <p:cNvGrpSpPr/>
            <p:nvPr/>
          </p:nvGrpSpPr>
          <p:grpSpPr>
            <a:xfrm>
              <a:off x="119426" y="2517660"/>
              <a:ext cx="7911035" cy="4271556"/>
              <a:chOff x="457200" y="1318981"/>
              <a:chExt cx="9544281" cy="515342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0CF220C-32E1-4B17-BF9C-B50015B6E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1556198"/>
                <a:ext cx="2346517" cy="4571552"/>
              </a:xfrm>
              <a:prstGeom prst="rect">
                <a:avLst/>
              </a:prstGeom>
            </p:spPr>
          </p:pic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5B6CE16-7423-4675-8ED4-89B23A1D31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1152" y="3841975"/>
                <a:ext cx="73100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EB7F9B8-D52E-4064-9D76-02C66B8CF69C}"/>
                  </a:ext>
                </a:extLst>
              </p:cNvPr>
              <p:cNvSpPr txBox="1"/>
              <p:nvPr/>
            </p:nvSpPr>
            <p:spPr>
              <a:xfrm>
                <a:off x="3382406" y="3310017"/>
                <a:ext cx="6619075" cy="779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Rank tasks based on the social anxiety profile and physical location of users</a:t>
                </a:r>
                <a:endParaRPr lang="en-GB" b="1" dirty="0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F94F2C9-8DEC-4C1D-B87A-C9D5AB214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5000" y="2805693"/>
                <a:ext cx="0" cy="519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952FF58-61A4-421D-8822-6D36BD6E24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6" t="7872" r="60831" b="72270"/>
              <a:stretch/>
            </p:blipFill>
            <p:spPr>
              <a:xfrm>
                <a:off x="4257675" y="1318981"/>
                <a:ext cx="2820437" cy="1592028"/>
              </a:xfrm>
              <a:prstGeom prst="rect">
                <a:avLst/>
              </a:prstGeom>
            </p:spPr>
          </p:pic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E07F155-B3AD-4EB8-A845-480745886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5000" y="4308398"/>
                <a:ext cx="0" cy="519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5BCA0BB-E4CF-4997-853D-2F013AA41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5215"/>
              <a:stretch/>
            </p:blipFill>
            <p:spPr>
              <a:xfrm>
                <a:off x="3124200" y="4882176"/>
                <a:ext cx="2346517" cy="1590228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847FCC4-E0BD-4B1E-BEA6-F0C31FAC6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024" y="5136507"/>
                <a:ext cx="1628876" cy="1126594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96B1D4-2C8B-4893-9120-27F802F4D5C3}"/>
                </a:ext>
              </a:extLst>
            </p:cNvPr>
            <p:cNvSpPr/>
            <p:nvPr/>
          </p:nvSpPr>
          <p:spPr>
            <a:xfrm>
              <a:off x="275590" y="1561853"/>
              <a:ext cx="886848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Recommend tasks which match social anxiety characteristics and contexts of users using open data </a:t>
              </a:r>
              <a:endParaRPr lang="en-GB" sz="2000" b="1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0658418-9023-4724-B6D9-B539DCBB89F9}"/>
                </a:ext>
              </a:extLst>
            </p:cNvPr>
            <p:cNvGrpSpPr/>
            <p:nvPr/>
          </p:nvGrpSpPr>
          <p:grpSpPr>
            <a:xfrm>
              <a:off x="5834540" y="4956608"/>
              <a:ext cx="3116558" cy="1827693"/>
              <a:chOff x="8967821" y="5000281"/>
              <a:chExt cx="3036014" cy="145378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5AB8F93-8C7A-42F3-BCD0-6DD6062C1A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3095" t="1189" b="-1"/>
              <a:stretch/>
            </p:blipFill>
            <p:spPr>
              <a:xfrm>
                <a:off x="8967821" y="5000281"/>
                <a:ext cx="3036014" cy="145378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E8EF023-3B87-4FEC-8ECA-607098B48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2247" y="5702770"/>
                <a:ext cx="249667" cy="249667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CFF609D-004D-4F0D-8AF6-37036E460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1126" y="5812307"/>
                <a:ext cx="207188" cy="207188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A5E4B3A-424A-4714-ADCF-751427F70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6991" y="5867076"/>
                <a:ext cx="207188" cy="20718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5E718FF-CCA8-4A8C-863B-5FA0C7403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5433" y="5238302"/>
                <a:ext cx="207567" cy="20756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DEE0EC17-EF4E-4999-B229-F579EC718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7083" y="5527217"/>
                <a:ext cx="207567" cy="20756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FAAEB9D-A068-449E-9271-A47198C9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14824" y="5049282"/>
                <a:ext cx="207188" cy="20718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D2348EA-D41D-4861-9B52-3F9ACDD61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3442" y="6161345"/>
                <a:ext cx="184686" cy="18468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BF426C8-BAAB-46B9-B3E4-6D123802F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2958" y="5400047"/>
                <a:ext cx="230953" cy="2309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0572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C2D-D6A4-4594-A2B2-A4742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538378"/>
            <a:ext cx="8623300" cy="719231"/>
          </a:xfrm>
        </p:spPr>
        <p:txBody>
          <a:bodyPr>
            <a:noAutofit/>
          </a:bodyPr>
          <a:lstStyle/>
          <a:p>
            <a:r>
              <a:rPr lang="en-US" sz="3200" b="1" dirty="0"/>
              <a:t>reminiscence THERAPY FOR DEMENTIA </a:t>
            </a:r>
            <a:endParaRPr lang="en-US" sz="320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7683" y="335317"/>
            <a:ext cx="57856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970A9A-76B9-43F6-A5A8-BE9BE574DD0B}"/>
              </a:ext>
            </a:extLst>
          </p:cNvPr>
          <p:cNvSpPr/>
          <p:nvPr/>
        </p:nvSpPr>
        <p:spPr>
          <a:xfrm>
            <a:off x="304800" y="1498770"/>
            <a:ext cx="86233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dirty="0"/>
              <a:t>Develop a context aware filtering algorithm to </a:t>
            </a:r>
            <a:r>
              <a:rPr lang="en-US" sz="2000" dirty="0"/>
              <a:t>automatically extract information (text and pictures etc.) </a:t>
            </a:r>
            <a:r>
              <a:rPr lang="en-GB" sz="2000" dirty="0"/>
              <a:t>from social media images and use them in Reminiscence therapy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endParaRPr lang="en-GB" b="1" dirty="0"/>
          </a:p>
          <a:p>
            <a:br>
              <a:rPr lang="en-US" b="1" dirty="0"/>
            </a:b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6079B6-F9C0-4C93-9B27-02B1F14C37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739716"/>
            <a:ext cx="8463013" cy="2247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5A3D6F-856D-4D01-8944-AB5E85DB4601}"/>
              </a:ext>
            </a:extLst>
          </p:cNvPr>
          <p:cNvGrpSpPr/>
          <p:nvPr/>
        </p:nvGrpSpPr>
        <p:grpSpPr>
          <a:xfrm>
            <a:off x="815358" y="5257800"/>
            <a:ext cx="7513283" cy="1422270"/>
            <a:chOff x="914400" y="5320106"/>
            <a:chExt cx="7513283" cy="1422270"/>
          </a:xfrm>
        </p:grpSpPr>
        <p:pic>
          <p:nvPicPr>
            <p:cNvPr id="7" name="Picture 6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C03DF5EA-DC21-4AC3-94B0-A0319417A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362"/>
            <a:stretch/>
          </p:blipFill>
          <p:spPr>
            <a:xfrm>
              <a:off x="914400" y="5334000"/>
              <a:ext cx="4412329" cy="1408376"/>
            </a:xfrm>
            <a:prstGeom prst="rect">
              <a:avLst/>
            </a:prstGeom>
          </p:spPr>
        </p:pic>
        <p:pic>
          <p:nvPicPr>
            <p:cNvPr id="8" name="Picture 7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873AF045-7433-4006-B6CE-5DE917E5C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764"/>
            <a:stretch/>
          </p:blipFill>
          <p:spPr>
            <a:xfrm>
              <a:off x="5486400" y="5320106"/>
              <a:ext cx="2941283" cy="1422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124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C2D-D6A4-4594-A2B2-A4742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53" y="333506"/>
            <a:ext cx="8623300" cy="719231"/>
          </a:xfrm>
        </p:spPr>
        <p:txBody>
          <a:bodyPr>
            <a:noAutofit/>
          </a:bodyPr>
          <a:lstStyle/>
          <a:p>
            <a:r>
              <a:rPr lang="en-US" sz="3200" b="1" dirty="0"/>
              <a:t>DIGITAL Health INTERVENTIONS</a:t>
            </a:r>
            <a:endParaRPr lang="en-US" sz="320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B8F16-CBD1-4B68-B322-FAB08898BBA2}"/>
              </a:ext>
            </a:extLst>
          </p:cNvPr>
          <p:cNvSpPr/>
          <p:nvPr/>
        </p:nvSpPr>
        <p:spPr>
          <a:xfrm>
            <a:off x="228600" y="914400"/>
            <a:ext cx="86995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VR/AR and Gamification in Mental Healthcare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Gamification of Mental Health Interventions</a:t>
            </a:r>
          </a:p>
          <a:p>
            <a:pPr lvl="1"/>
            <a:endParaRPr lang="en-US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Using Virtual Reality to support Dementia Care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Tangible Interaction for Dementia and Positive Psychology</a:t>
            </a:r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Current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Content not personally relevant enough to be meaningful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Interventions not flexible for the specific situation of users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D70AE5-E701-404E-8B71-86D911009ACA}"/>
              </a:ext>
            </a:extLst>
          </p:cNvPr>
          <p:cNvGrpSpPr/>
          <p:nvPr/>
        </p:nvGrpSpPr>
        <p:grpSpPr>
          <a:xfrm>
            <a:off x="151946" y="5481826"/>
            <a:ext cx="8753475" cy="842774"/>
            <a:chOff x="63500" y="1890191"/>
            <a:chExt cx="8753475" cy="8427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60EEE6-60F3-41E3-9518-C988EF8EF520}"/>
                </a:ext>
              </a:extLst>
            </p:cNvPr>
            <p:cNvGrpSpPr/>
            <p:nvPr/>
          </p:nvGrpSpPr>
          <p:grpSpPr>
            <a:xfrm>
              <a:off x="2879725" y="1890191"/>
              <a:ext cx="5937250" cy="842774"/>
              <a:chOff x="2971800" y="3701724"/>
              <a:chExt cx="5937250" cy="84277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4FA6821-BA1B-4142-8981-238523EFCC85}"/>
                  </a:ext>
                </a:extLst>
              </p:cNvPr>
              <p:cNvSpPr/>
              <p:nvPr/>
            </p:nvSpPr>
            <p:spPr>
              <a:xfrm>
                <a:off x="2971800" y="3713501"/>
                <a:ext cx="312102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tx2"/>
                    </a:solidFill>
                    <a:latin typeface="+mj-lt"/>
                  </a:rPr>
                  <a:t>GAME</a:t>
                </a:r>
                <a:br>
                  <a:rPr lang="en-GB" sz="2400" dirty="0">
                    <a:solidFill>
                      <a:schemeClr val="tx2"/>
                    </a:solidFill>
                    <a:latin typeface="+mj-lt"/>
                  </a:rPr>
                </a:br>
                <a:r>
                  <a:rPr lang="en-GB" sz="2400" dirty="0">
                    <a:solidFill>
                      <a:schemeClr val="tx2"/>
                    </a:solidFill>
                    <a:latin typeface="+mj-lt"/>
                  </a:rPr>
                  <a:t> TECHNOLOGY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F1779B-0B6A-49E4-A781-51EABADD8E34}"/>
                  </a:ext>
                </a:extLst>
              </p:cNvPr>
              <p:cNvSpPr/>
              <p:nvPr/>
            </p:nvSpPr>
            <p:spPr>
              <a:xfrm>
                <a:off x="5788025" y="3713500"/>
                <a:ext cx="312102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2060"/>
                    </a:solidFill>
                    <a:latin typeface="+mj-lt"/>
                  </a:rPr>
                  <a:t>INCLUSIVE</a:t>
                </a:r>
                <a:br>
                  <a:rPr lang="en-GB" sz="2400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sz="2400" dirty="0">
                    <a:solidFill>
                      <a:srgbClr val="002060"/>
                    </a:solidFill>
                    <a:latin typeface="+mj-lt"/>
                  </a:rPr>
                  <a:t>HEALTHCARE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047B8B-6BBD-4A41-BA80-52852BB28925}"/>
                  </a:ext>
                </a:extLst>
              </p:cNvPr>
              <p:cNvSpPr/>
              <p:nvPr/>
            </p:nvSpPr>
            <p:spPr>
              <a:xfrm>
                <a:off x="4038600" y="3701724"/>
                <a:ext cx="312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B0F0"/>
                    </a:solidFill>
                    <a:latin typeface="+mj-lt"/>
                  </a:rPr>
                  <a:t>+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C7F86BA-5731-4AD2-9E91-0E775D504381}"/>
                </a:ext>
              </a:extLst>
            </p:cNvPr>
            <p:cNvGrpSpPr/>
            <p:nvPr/>
          </p:nvGrpSpPr>
          <p:grpSpPr>
            <a:xfrm>
              <a:off x="63500" y="1901967"/>
              <a:ext cx="4870450" cy="830997"/>
              <a:chOff x="63500" y="1901967"/>
              <a:chExt cx="4870450" cy="8309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7B2096-7324-48BA-B49F-48A10C2BA4E4}"/>
                  </a:ext>
                </a:extLst>
              </p:cNvPr>
              <p:cNvSpPr/>
              <p:nvPr/>
            </p:nvSpPr>
            <p:spPr>
              <a:xfrm>
                <a:off x="63500" y="1901967"/>
                <a:ext cx="312102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latin typeface="+mj-lt"/>
                  </a:rPr>
                  <a:t>INTELLIGENT </a:t>
                </a:r>
                <a:br>
                  <a:rPr lang="en-GB" sz="2400" dirty="0">
                    <a:latin typeface="+mj-lt"/>
                  </a:rPr>
                </a:br>
                <a:r>
                  <a:rPr lang="en-GB" sz="2400" dirty="0">
                    <a:latin typeface="+mj-lt"/>
                  </a:rPr>
                  <a:t>SYSTEMS 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13B9948-45AE-4DDE-92B4-B38B978B515E}"/>
                  </a:ext>
                </a:extLst>
              </p:cNvPr>
              <p:cNvSpPr/>
              <p:nvPr/>
            </p:nvSpPr>
            <p:spPr>
              <a:xfrm>
                <a:off x="1812925" y="1901967"/>
                <a:ext cx="312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B0F0"/>
                    </a:solidFill>
                    <a:latin typeface="+mj-lt"/>
                  </a:rPr>
                  <a:t>+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9ADAAF-CBAC-421D-910B-3847F6E30C58}"/>
              </a:ext>
            </a:extLst>
          </p:cNvPr>
          <p:cNvGrpSpPr/>
          <p:nvPr/>
        </p:nvGrpSpPr>
        <p:grpSpPr>
          <a:xfrm>
            <a:off x="1275895" y="5481826"/>
            <a:ext cx="5937250" cy="842774"/>
            <a:chOff x="1279525" y="1900426"/>
            <a:chExt cx="5937250" cy="84277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329FB5-7C1B-434C-9684-BEE0568715C2}"/>
                </a:ext>
              </a:extLst>
            </p:cNvPr>
            <p:cNvSpPr/>
            <p:nvPr/>
          </p:nvSpPr>
          <p:spPr>
            <a:xfrm>
              <a:off x="1279525" y="1912203"/>
              <a:ext cx="31210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2"/>
                  </a:solidFill>
                  <a:latin typeface="+mj-lt"/>
                </a:rPr>
                <a:t>GAME</a:t>
              </a:r>
              <a:br>
                <a:rPr lang="en-GB" sz="2400" dirty="0">
                  <a:solidFill>
                    <a:schemeClr val="tx2"/>
                  </a:solidFill>
                  <a:latin typeface="+mj-lt"/>
                </a:rPr>
              </a:br>
              <a:r>
                <a:rPr lang="en-GB" sz="2400" dirty="0">
                  <a:solidFill>
                    <a:schemeClr val="tx2"/>
                  </a:solidFill>
                  <a:latin typeface="+mj-lt"/>
                </a:rPr>
                <a:t> TECHNOLOGY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740263-5066-4E30-8240-FC1EED5BDD29}"/>
                </a:ext>
              </a:extLst>
            </p:cNvPr>
            <p:cNvSpPr/>
            <p:nvPr/>
          </p:nvSpPr>
          <p:spPr>
            <a:xfrm>
              <a:off x="4095750" y="1912202"/>
              <a:ext cx="31210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rgbClr val="002060"/>
                  </a:solidFill>
                  <a:latin typeface="+mj-lt"/>
                </a:rPr>
                <a:t>INCLUSIVE</a:t>
              </a:r>
              <a:br>
                <a:rPr lang="en-GB" sz="2400" dirty="0">
                  <a:solidFill>
                    <a:srgbClr val="002060"/>
                  </a:solidFill>
                  <a:latin typeface="+mj-lt"/>
                </a:rPr>
              </a:br>
              <a:r>
                <a:rPr lang="en-GB" sz="2400" dirty="0">
                  <a:solidFill>
                    <a:srgbClr val="002060"/>
                  </a:solidFill>
                  <a:latin typeface="+mj-lt"/>
                </a:rPr>
                <a:t>HEALTHCARE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2BBC69-5262-49D2-80F3-2FD7927B8501}"/>
                </a:ext>
              </a:extLst>
            </p:cNvPr>
            <p:cNvSpPr/>
            <p:nvPr/>
          </p:nvSpPr>
          <p:spPr>
            <a:xfrm>
              <a:off x="2346325" y="1900426"/>
              <a:ext cx="31210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rgbClr val="00B0F0"/>
                  </a:solidFill>
                  <a:latin typeface="+mj-lt"/>
                </a:rPr>
                <a:t>+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E186BD8-FA27-4ACC-A3B6-E7BED67DE957}"/>
              </a:ext>
            </a:extLst>
          </p:cNvPr>
          <p:cNvSpPr/>
          <p:nvPr/>
        </p:nvSpPr>
        <p:spPr>
          <a:xfrm>
            <a:off x="1066800" y="6457890"/>
            <a:ext cx="6938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SUPPORTIVE APPLICATIONS FOR MENTAL HEALTH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05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C2D-D6A4-4594-A2B2-A4742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423769"/>
            <a:ext cx="8623300" cy="719231"/>
          </a:xfrm>
        </p:spPr>
        <p:txBody>
          <a:bodyPr>
            <a:noAutofit/>
          </a:bodyPr>
          <a:lstStyle/>
          <a:p>
            <a:r>
              <a:rPr lang="en-US" sz="3200" b="1" dirty="0"/>
              <a:t>MENTAL HEALTHCARE GAMIFICATION</a:t>
            </a:r>
            <a:endParaRPr lang="en-US" sz="320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66F689-7CD6-4539-A5B2-37039CA5DA3E}"/>
              </a:ext>
            </a:extLst>
          </p:cNvPr>
          <p:cNvGrpSpPr/>
          <p:nvPr/>
        </p:nvGrpSpPr>
        <p:grpSpPr>
          <a:xfrm>
            <a:off x="152558" y="1981200"/>
            <a:ext cx="8838883" cy="3124200"/>
            <a:chOff x="749117" y="1489464"/>
            <a:chExt cx="7866890" cy="26575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8648C8-198A-4783-BA9F-D828BF63A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4947" b="88307"/>
            <a:stretch/>
          </p:blipFill>
          <p:spPr>
            <a:xfrm>
              <a:off x="822824" y="1489464"/>
              <a:ext cx="7793183" cy="44747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57B70F2-E7A8-4293-A490-1B2BE6B5A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867"/>
            <a:stretch/>
          </p:blipFill>
          <p:spPr>
            <a:xfrm>
              <a:off x="749117" y="1992086"/>
              <a:ext cx="7793183" cy="2154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58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C2D-D6A4-4594-A2B2-A4742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538378"/>
            <a:ext cx="8623300" cy="719231"/>
          </a:xfrm>
        </p:spPr>
        <p:txBody>
          <a:bodyPr>
            <a:noAutofit/>
          </a:bodyPr>
          <a:lstStyle/>
          <a:p>
            <a:r>
              <a:rPr lang="en-US" sz="3200" b="1" dirty="0"/>
              <a:t>reminiscence THERAPY FOR DEMENTIA at CAREHOMES</a:t>
            </a:r>
            <a:endParaRPr lang="en-US" sz="320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7683" y="335317"/>
            <a:ext cx="57856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E695B-C60D-4010-AB8B-BE5007103956}"/>
              </a:ext>
            </a:extLst>
          </p:cNvPr>
          <p:cNvSpPr/>
          <p:nvPr/>
        </p:nvSpPr>
        <p:spPr>
          <a:xfrm>
            <a:off x="152400" y="1257609"/>
            <a:ext cx="87884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000" dirty="0"/>
          </a:p>
          <a:p>
            <a:pPr lvl="0"/>
            <a:r>
              <a:rPr lang="en-GB" b="1" dirty="0"/>
              <a:t>Purpose: </a:t>
            </a:r>
            <a:r>
              <a:rPr lang="en-GB" dirty="0"/>
              <a:t>Reduce Problematic behaviours, Wandering</a:t>
            </a:r>
            <a:br>
              <a:rPr lang="en-GB" b="1" dirty="0"/>
            </a:br>
            <a:endParaRPr lang="en-GB" b="1" dirty="0"/>
          </a:p>
          <a:p>
            <a:r>
              <a:rPr lang="en-GB" b="1" dirty="0"/>
              <a:t>Reminiscence Therapy: </a:t>
            </a:r>
            <a:r>
              <a:rPr lang="en-GB" dirty="0"/>
              <a:t>People with talk and reflect back on their past experiences using artefacts such as photos, items and videos</a:t>
            </a:r>
          </a:p>
          <a:p>
            <a:endParaRPr lang="en-GB" b="1" dirty="0"/>
          </a:p>
          <a:p>
            <a:br>
              <a:rPr lang="en-US" b="1" dirty="0"/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3868A-34CD-4CEE-B2C0-002C9B7828E1}"/>
              </a:ext>
            </a:extLst>
          </p:cNvPr>
          <p:cNvGrpSpPr/>
          <p:nvPr/>
        </p:nvGrpSpPr>
        <p:grpSpPr>
          <a:xfrm>
            <a:off x="139700" y="3048001"/>
            <a:ext cx="8721604" cy="2971800"/>
            <a:chOff x="203200" y="3200400"/>
            <a:chExt cx="8525927" cy="29051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78DB35-1556-4D13-9F6A-215429FD261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200" y="3438525"/>
              <a:ext cx="8525927" cy="266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AABCE1-9E10-44F3-8E0A-80ADDF5F6A08}"/>
                </a:ext>
              </a:extLst>
            </p:cNvPr>
            <p:cNvSpPr/>
            <p:nvPr/>
          </p:nvSpPr>
          <p:spPr>
            <a:xfrm>
              <a:off x="3733800" y="3200400"/>
              <a:ext cx="1828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3C65A4-2850-482B-8F3A-2B26E6057048}"/>
              </a:ext>
            </a:extLst>
          </p:cNvPr>
          <p:cNvGrpSpPr/>
          <p:nvPr/>
        </p:nvGrpSpPr>
        <p:grpSpPr>
          <a:xfrm>
            <a:off x="152067" y="3124200"/>
            <a:ext cx="8721604" cy="2971800"/>
            <a:chOff x="203200" y="3200400"/>
            <a:chExt cx="8525927" cy="29051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AB64BA-E516-4751-AB2B-2CEE49006959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200" y="3438525"/>
              <a:ext cx="8525927" cy="266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0285A7-7D7C-484D-B642-02B5E8E03DFD}"/>
                </a:ext>
              </a:extLst>
            </p:cNvPr>
            <p:cNvSpPr/>
            <p:nvPr/>
          </p:nvSpPr>
          <p:spPr>
            <a:xfrm>
              <a:off x="3733800" y="3200400"/>
              <a:ext cx="1828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7458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C2D-D6A4-4594-A2B2-A4742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3035"/>
            <a:ext cx="9328981" cy="719231"/>
          </a:xfrm>
        </p:spPr>
        <p:txBody>
          <a:bodyPr>
            <a:noAutofit/>
          </a:bodyPr>
          <a:lstStyle/>
          <a:p>
            <a:r>
              <a:rPr lang="en-US" sz="2800" b="1" dirty="0"/>
              <a:t>RESEARCH AIMS </a:t>
            </a:r>
            <a:endParaRPr lang="en-US" sz="280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9499B9-48FC-4ED5-A0AA-58E4C839C05C}"/>
              </a:ext>
            </a:extLst>
          </p:cNvPr>
          <p:cNvSpPr/>
          <p:nvPr/>
        </p:nvSpPr>
        <p:spPr>
          <a:xfrm>
            <a:off x="304800" y="1198584"/>
            <a:ext cx="85344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2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Develop intelligent algorithms that could be integrated into existing therapies to provide content that are relevant to the personal context of each user</a:t>
            </a:r>
          </a:p>
          <a:p>
            <a:pPr lvl="0"/>
            <a:endParaRPr lang="en-U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Investigate how stakeholder acceptance would be effected when recommender systems are integrated with different aspects </a:t>
            </a:r>
            <a:br>
              <a:rPr lang="en-US" sz="2200" dirty="0"/>
            </a:br>
            <a:r>
              <a:rPr lang="en-US" sz="2200" dirty="0"/>
              <a:t>of the therapy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/>
              <a:t>Provide empirical evidence regarding the effectiveness of such systems through user experiments</a:t>
            </a:r>
          </a:p>
        </p:txBody>
      </p:sp>
    </p:spTree>
    <p:extLst>
      <p:ext uri="{BB962C8B-B14F-4D97-AF65-F5344CB8AC3E}">
        <p14:creationId xmlns:p14="http://schemas.microsoft.com/office/powerpoint/2010/main" val="275162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C2D-D6A4-4594-A2B2-A47421A7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76200"/>
            <a:ext cx="8623300" cy="719231"/>
          </a:xfrm>
        </p:spPr>
        <p:txBody>
          <a:bodyPr>
            <a:noAutofit/>
          </a:bodyPr>
          <a:lstStyle/>
          <a:p>
            <a:r>
              <a:rPr lang="en-US" sz="3200" b="1" dirty="0"/>
              <a:t>THREE GOOD THINGS APP (EBO)</a:t>
            </a:r>
            <a:endParaRPr lang="en-US" sz="320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E695B-C60D-4010-AB8B-BE5007103956}"/>
              </a:ext>
            </a:extLst>
          </p:cNvPr>
          <p:cNvSpPr/>
          <p:nvPr/>
        </p:nvSpPr>
        <p:spPr>
          <a:xfrm>
            <a:off x="171450" y="914400"/>
            <a:ext cx="88011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000" dirty="0"/>
          </a:p>
          <a:p>
            <a:pPr lvl="0"/>
            <a:r>
              <a:rPr lang="en-GB" sz="2000" b="1" dirty="0"/>
              <a:t>Purpose: </a:t>
            </a:r>
            <a:r>
              <a:rPr lang="en-GB" sz="2000" dirty="0"/>
              <a:t>Increase Positive affect, Resilience, Reduce chance for depression </a:t>
            </a:r>
            <a:br>
              <a:rPr lang="en-GB" sz="2000" b="1" dirty="0"/>
            </a:br>
            <a:endParaRPr lang="en-GB" sz="2000" b="1" dirty="0"/>
          </a:p>
          <a:p>
            <a:r>
              <a:rPr lang="en-GB" sz="2000" b="1" dirty="0"/>
              <a:t>Three-good-things activity: </a:t>
            </a:r>
            <a:r>
              <a:rPr lang="en-GB" sz="2000" dirty="0"/>
              <a:t>keep a record of three things which went well for them each day which they were happy about, reflect upon those activities to experience more appreciation</a:t>
            </a:r>
            <a:br>
              <a:rPr lang="en-GB" sz="2000" dirty="0"/>
            </a:br>
            <a:br>
              <a:rPr lang="en-GB" sz="2000" dirty="0"/>
            </a:br>
            <a:r>
              <a:rPr lang="en-GB" sz="2000" b="1" dirty="0"/>
              <a:t>Target: </a:t>
            </a:r>
            <a:r>
              <a:rPr lang="en-GB" sz="2000" dirty="0"/>
              <a:t>Stressful Occupations (Police, Care-workers)</a:t>
            </a:r>
          </a:p>
          <a:p>
            <a:endParaRPr lang="en-GB" sz="2000" dirty="0"/>
          </a:p>
          <a:p>
            <a:endParaRPr lang="en-GB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b="1" dirty="0"/>
          </a:p>
          <a:p>
            <a:br>
              <a:rPr lang="en-US" b="1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80E3E5-9573-47D1-BF76-114A310787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87" y="4038600"/>
            <a:ext cx="8961664" cy="24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2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77165-B13F-4883-B1E9-5DF5A76174FA}"/>
              </a:ext>
            </a:extLst>
          </p:cNvPr>
          <p:cNvSpPr txBox="1">
            <a:spLocks/>
          </p:cNvSpPr>
          <p:nvPr/>
        </p:nvSpPr>
        <p:spPr>
          <a:xfrm>
            <a:off x="182563" y="794657"/>
            <a:ext cx="8623300" cy="719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USE APP TO SUPPORT PEOPLE WITH </a:t>
            </a:r>
            <a:br>
              <a:rPr lang="en-US" sz="3200" b="1" dirty="0"/>
            </a:br>
            <a:r>
              <a:rPr lang="en-US" sz="3200" b="1" dirty="0"/>
              <a:t>LOW SELF-ESTEEM AND Depression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960A84-84AF-4036-81E7-7CDF2F0A9ED4}"/>
              </a:ext>
            </a:extLst>
          </p:cNvPr>
          <p:cNvSpPr/>
          <p:nvPr/>
        </p:nvSpPr>
        <p:spPr>
          <a:xfrm>
            <a:off x="182563" y="2667000"/>
            <a:ext cx="853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Target : </a:t>
            </a:r>
            <a:r>
              <a:rPr lang="en-GB" sz="2000" dirty="0"/>
              <a:t>Incorporate An intelligent System to Recommend Opportunities for Positive Affect in daily life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7036FF-51E5-4851-9DAD-1CCF8C30A3E4}"/>
              </a:ext>
            </a:extLst>
          </p:cNvPr>
          <p:cNvSpPr/>
          <p:nvPr/>
        </p:nvSpPr>
        <p:spPr>
          <a:xfrm>
            <a:off x="182563" y="1513888"/>
            <a:ext cx="8534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GB" b="1" dirty="0"/>
          </a:p>
          <a:p>
            <a:pPr lvl="0"/>
            <a:r>
              <a:rPr lang="en-GB" sz="2000" b="1" dirty="0"/>
              <a:t>Problem with current application : </a:t>
            </a:r>
            <a:r>
              <a:rPr lang="en-GB" sz="2000" dirty="0"/>
              <a:t>Hard for people in depression and with low self esteem to find opportunities for enjoyment by themselves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B2057-D138-4CF7-A03A-F05E0B682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7315200" cy="33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77165-B13F-4883-B1E9-5DF5A76174FA}"/>
              </a:ext>
            </a:extLst>
          </p:cNvPr>
          <p:cNvSpPr txBox="1">
            <a:spLocks/>
          </p:cNvSpPr>
          <p:nvPr/>
        </p:nvSpPr>
        <p:spPr>
          <a:xfrm>
            <a:off x="260350" y="471842"/>
            <a:ext cx="8623300" cy="719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SYSTEM DESIGN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8D99C-0649-4378-9B68-F66F1861D493}"/>
              </a:ext>
            </a:extLst>
          </p:cNvPr>
          <p:cNvSpPr/>
          <p:nvPr/>
        </p:nvSpPr>
        <p:spPr>
          <a:xfrm>
            <a:off x="184150" y="1295400"/>
            <a:ext cx="86995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During the day, users take a photo of satisfying life moments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the end of each day, users write a textual description of those moments to reflect back on them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When users start to struggle to find happy moments, the recommendation system would suggest potential opportunities</a:t>
            </a:r>
            <a:br>
              <a:rPr lang="en-US" sz="2400" dirty="0"/>
            </a:b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Playful or social mechanisms would be employed to encourage users to look for these opportunities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1243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579E0-F7E5-E940-B357-E25B3A7E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77165-B13F-4883-B1E9-5DF5A76174FA}"/>
              </a:ext>
            </a:extLst>
          </p:cNvPr>
          <p:cNvSpPr txBox="1">
            <a:spLocks/>
          </p:cNvSpPr>
          <p:nvPr/>
        </p:nvSpPr>
        <p:spPr>
          <a:xfrm>
            <a:off x="336550" y="616921"/>
            <a:ext cx="8623300" cy="719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RECOMMEND OPPORTUNITIES 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071135-34E4-44DD-8825-CAD951075AFB}"/>
              </a:ext>
            </a:extLst>
          </p:cNvPr>
          <p:cNvSpPr/>
          <p:nvPr/>
        </p:nvSpPr>
        <p:spPr>
          <a:xfrm>
            <a:off x="237154" y="1481231"/>
            <a:ext cx="8822093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Exploring the use of collaborative filtering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User-Item matrix formed from “User” - ”Positive Affect Keywords”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Keywords extracted from textual descriptions of recorded instances in diary and used to fill the matrix</a:t>
            </a:r>
          </a:p>
          <a:p>
            <a:pPr lvl="0"/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Data from the </a:t>
            </a:r>
            <a:r>
              <a:rPr lang="en-US" sz="2400" dirty="0" err="1"/>
              <a:t>HappyDB</a:t>
            </a:r>
            <a:r>
              <a:rPr lang="en-US" sz="2400" dirty="0"/>
              <a:t> was used to initialize the matrix to help avoid cold-start problem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a score for each potential keyword for each user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lvl="0"/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6861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5891</TotalTime>
  <Words>535</Words>
  <Application>Microsoft Office PowerPoint</Application>
  <PresentationFormat>On-screen Show (4:3)</PresentationFormat>
  <Paragraphs>143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Black (Headings)</vt:lpstr>
      <vt:lpstr>Arial</vt:lpstr>
      <vt:lpstr>Arial Black</vt:lpstr>
      <vt:lpstr>Calibri</vt:lpstr>
      <vt:lpstr>Essential</vt:lpstr>
      <vt:lpstr>Utilizing Collaborative Filtering to Recommend Opportunities for Positive Affect in daily life</vt:lpstr>
      <vt:lpstr>DIGITAL Health INTERVENTIONS</vt:lpstr>
      <vt:lpstr>MENTAL HEALTHCARE GAMIFICATION</vt:lpstr>
      <vt:lpstr>reminiscence THERAPY FOR DEMENTIA at CAREHOMES</vt:lpstr>
      <vt:lpstr>RESEARCH AIMS </vt:lpstr>
      <vt:lpstr>THREE GOOD THINGS APP (EBO)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ANXIETY TREATMENT GAME</vt:lpstr>
      <vt:lpstr>CONTEXTUALLY AWARE SOCIAL ANXIETY TREATMENT GAME</vt:lpstr>
      <vt:lpstr>reminiscence THERAPY FOR DEMENTIA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Level Project</dc:title>
  <dc:creator>Panote Siriaraya</dc:creator>
  <cp:lastModifiedBy>Siriaraya Panote</cp:lastModifiedBy>
  <cp:revision>4301</cp:revision>
  <cp:lastPrinted>2017-09-24T02:01:00Z</cp:lastPrinted>
  <dcterms:created xsi:type="dcterms:W3CDTF">2006-08-16T00:00:00Z</dcterms:created>
  <dcterms:modified xsi:type="dcterms:W3CDTF">2019-09-21T06:47:21Z</dcterms:modified>
</cp:coreProperties>
</file>